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3"/>
  </p:notesMasterIdLst>
  <p:sldIdLst>
    <p:sldId id="256" r:id="rId3"/>
    <p:sldId id="305" r:id="rId4"/>
    <p:sldId id="297" r:id="rId5"/>
    <p:sldId id="316" r:id="rId6"/>
    <p:sldId id="320" r:id="rId7"/>
    <p:sldId id="321" r:id="rId8"/>
    <p:sldId id="308" r:id="rId9"/>
    <p:sldId id="315" r:id="rId10"/>
    <p:sldId id="319" r:id="rId11"/>
    <p:sldId id="303" r:id="rId12"/>
  </p:sldIdLst>
  <p:sldSz cx="9144000" cy="5143500" type="screen16x9"/>
  <p:notesSz cx="6858000" cy="9144000"/>
  <p:embeddedFontLst>
    <p:embeddedFont>
      <p:font typeface="Bree Serif" panose="020B0604020202020204" charset="0"/>
      <p:regular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  <p:embeddedFont>
      <p:font typeface="Proxima Nova Semibold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italic r:id="rId28"/>
      <p:boldItalic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1E"/>
    <a:srgbClr val="00260F"/>
    <a:srgbClr val="00461C"/>
    <a:srgbClr val="7030A0"/>
    <a:srgbClr val="CB11AB"/>
    <a:srgbClr val="381850"/>
    <a:srgbClr val="2E0A45"/>
    <a:srgbClr val="EC0E43"/>
    <a:srgbClr val="171536"/>
    <a:srgbClr val="F4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523" y="-5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FEEF73-88B0-4A5A-ACA6-9694C27A7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9144000" cy="5173980"/>
          </a:xfrm>
          <a:prstGeom prst="rect">
            <a:avLst/>
          </a:prstGeom>
        </p:spPr>
      </p:pic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18557" y="3119619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InfantemTeam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429628" y="3634612"/>
            <a:ext cx="3129600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Построение маршрута на поле, встраиваемого в текущий сервис </a:t>
            </a:r>
            <a:r>
              <a:rPr lang="en-US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Trimble</a:t>
            </a:r>
            <a:endParaRPr lang="ru-RU" sz="14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0D9896-2FB3-4CCA-9BF3-3510C818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2" y="487088"/>
            <a:ext cx="4412261" cy="2007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080A39-D7CD-48A4-8C2E-BC7C0DDCF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9144000" cy="5173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707D48-BED0-449A-851E-B91AA91E51C2}"/>
              </a:ext>
            </a:extLst>
          </p:cNvPr>
          <p:cNvSpPr txBox="1"/>
          <p:nvPr/>
        </p:nvSpPr>
        <p:spPr>
          <a:xfrm>
            <a:off x="289559" y="1385043"/>
            <a:ext cx="29377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Спасибо</a:t>
            </a:r>
          </a:p>
          <a:p>
            <a:pPr algn="ctr"/>
            <a:r>
              <a:rPr lang="ru-RU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за просмотр!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705618-4310-4DF5-8660-F0849F808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24"/>
          <a:stretch/>
        </p:blipFill>
        <p:spPr>
          <a:xfrm>
            <a:off x="4208929" y="1495617"/>
            <a:ext cx="4412261" cy="7903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EF6D5C-6A2B-4C8D-A271-9FFAA3023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8" r="39461"/>
          <a:stretch/>
        </p:blipFill>
        <p:spPr>
          <a:xfrm>
            <a:off x="4208929" y="2285999"/>
            <a:ext cx="2628900" cy="11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81850"/>
                </a:solidFill>
              </a:rPr>
              <a:t>InfantemTeam</a:t>
            </a:r>
            <a:endParaRPr dirty="0">
              <a:solidFill>
                <a:srgbClr val="38185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526304" y="2571750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Ширяев Кирилл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+7-912-711-40-49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Wildd_God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lvl="0" algn="ctr"/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TeamLead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254932" y="2571750"/>
            <a:ext cx="992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Бабинцев Лев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+7-922-660-04-64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@zer0Nu11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DataScientist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914563" y="2571750"/>
            <a:ext cx="1140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Музафаров Карим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+7-953-839-21-02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karim_muzafarov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Frontend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5721669" y="2573479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Воронцов Егор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981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406-29-79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</a:t>
            </a:r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sdoregor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7402207" y="2571750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Мальцев Тимофей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+7-919-512-63-39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(@</a:t>
            </a:r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KlenoviySirop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7602DB-C56D-3247-B587-CD3B96473F8D}"/>
              </a:ext>
            </a:extLst>
          </p:cNvPr>
          <p:cNvSpPr/>
          <p:nvPr/>
        </p:nvSpPr>
        <p:spPr>
          <a:xfrm>
            <a:off x="486299" y="1836933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23C8AD-BB58-4917-BBA8-66C55D6B3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9" y="1089445"/>
            <a:ext cx="1079500" cy="14401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E63D07-1F48-4753-8016-FC4392BF4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99" y="1084965"/>
            <a:ext cx="1079500" cy="14393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F756EC-7856-4F2E-AA1E-3238F97E0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89"/>
            <a:ext cx="9144000" cy="8758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B14FC3-5FC2-4026-861E-87447E403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204" y="1088466"/>
            <a:ext cx="1095721" cy="14411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6BC6D5-B40A-44D7-9ABD-237AC6DC5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563" y="1087205"/>
            <a:ext cx="1141941" cy="14446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D4D143-5C47-477E-AA78-5AD5C081F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207" y="1132416"/>
            <a:ext cx="1284522" cy="14393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F16390-2540-4AEA-981E-CF05DC8970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73"/>
          <a:stretch/>
        </p:blipFill>
        <p:spPr>
          <a:xfrm>
            <a:off x="2612961" y="63615"/>
            <a:ext cx="4412261" cy="7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AD079F-AB1F-4188-AE92-D1F187274399}"/>
              </a:ext>
            </a:extLst>
          </p:cNvPr>
          <p:cNvSpPr/>
          <p:nvPr/>
        </p:nvSpPr>
        <p:spPr>
          <a:xfrm>
            <a:off x="-11554" y="-1"/>
            <a:ext cx="1770906" cy="5075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5341C0-6E52-4CD2-BDCF-5A713A314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30147" y="-1"/>
            <a:ext cx="8113853" cy="5143499"/>
          </a:xfrm>
          <a:prstGeom prst="rect">
            <a:avLst/>
          </a:prstGeom>
        </p:spPr>
      </p:pic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C66755E7-0ED0-4A97-80A4-CA44E42F58AA}"/>
              </a:ext>
            </a:extLst>
          </p:cNvPr>
          <p:cNvSpPr/>
          <p:nvPr/>
        </p:nvSpPr>
        <p:spPr>
          <a:xfrm>
            <a:off x="5082989" y="2303065"/>
            <a:ext cx="4079938" cy="663972"/>
          </a:xfrm>
          <a:custGeom>
            <a:avLst/>
            <a:gdLst>
              <a:gd name="connsiteX0" fmla="*/ 0 w 4208929"/>
              <a:gd name="connsiteY0" fmla="*/ 439874 h 439874"/>
              <a:gd name="connsiteX1" fmla="*/ 183929 w 4208929"/>
              <a:gd name="connsiteY1" fmla="*/ 0 h 439874"/>
              <a:gd name="connsiteX2" fmla="*/ 4025000 w 4208929"/>
              <a:gd name="connsiteY2" fmla="*/ 0 h 439874"/>
              <a:gd name="connsiteX3" fmla="*/ 4208929 w 4208929"/>
              <a:gd name="connsiteY3" fmla="*/ 439874 h 439874"/>
              <a:gd name="connsiteX4" fmla="*/ 0 w 4208929"/>
              <a:gd name="connsiteY4" fmla="*/ 439874 h 439874"/>
              <a:gd name="connsiteX0" fmla="*/ 0 w 4025000"/>
              <a:gd name="connsiteY0" fmla="*/ 439874 h 453321"/>
              <a:gd name="connsiteX1" fmla="*/ 183929 w 4025000"/>
              <a:gd name="connsiteY1" fmla="*/ 0 h 453321"/>
              <a:gd name="connsiteX2" fmla="*/ 4025000 w 4025000"/>
              <a:gd name="connsiteY2" fmla="*/ 0 h 453321"/>
              <a:gd name="connsiteX3" fmla="*/ 4007223 w 4025000"/>
              <a:gd name="connsiteY3" fmla="*/ 453321 h 453321"/>
              <a:gd name="connsiteX4" fmla="*/ 0 w 4025000"/>
              <a:gd name="connsiteY4" fmla="*/ 439874 h 453321"/>
              <a:gd name="connsiteX0" fmla="*/ 0 w 4027394"/>
              <a:gd name="connsiteY0" fmla="*/ 439874 h 446598"/>
              <a:gd name="connsiteX1" fmla="*/ 183929 w 4027394"/>
              <a:gd name="connsiteY1" fmla="*/ 0 h 446598"/>
              <a:gd name="connsiteX2" fmla="*/ 4025000 w 4027394"/>
              <a:gd name="connsiteY2" fmla="*/ 0 h 446598"/>
              <a:gd name="connsiteX3" fmla="*/ 4027394 w 4027394"/>
              <a:gd name="connsiteY3" fmla="*/ 446598 h 446598"/>
              <a:gd name="connsiteX4" fmla="*/ 0 w 4027394"/>
              <a:gd name="connsiteY4" fmla="*/ 439874 h 446598"/>
              <a:gd name="connsiteX0" fmla="*/ 0 w 4074459"/>
              <a:gd name="connsiteY0" fmla="*/ 454002 h 454002"/>
              <a:gd name="connsiteX1" fmla="*/ 230994 w 4074459"/>
              <a:gd name="connsiteY1" fmla="*/ 0 h 454002"/>
              <a:gd name="connsiteX2" fmla="*/ 4072065 w 4074459"/>
              <a:gd name="connsiteY2" fmla="*/ 0 h 454002"/>
              <a:gd name="connsiteX3" fmla="*/ 4074459 w 4074459"/>
              <a:gd name="connsiteY3" fmla="*/ 446598 h 454002"/>
              <a:gd name="connsiteX4" fmla="*/ 0 w 4074459"/>
              <a:gd name="connsiteY4" fmla="*/ 454002 h 454002"/>
              <a:gd name="connsiteX0" fmla="*/ 0 w 4074459"/>
              <a:gd name="connsiteY0" fmla="*/ 454002 h 454002"/>
              <a:gd name="connsiteX1" fmla="*/ 264611 w 4074459"/>
              <a:gd name="connsiteY1" fmla="*/ 0 h 454002"/>
              <a:gd name="connsiteX2" fmla="*/ 4072065 w 4074459"/>
              <a:gd name="connsiteY2" fmla="*/ 0 h 454002"/>
              <a:gd name="connsiteX3" fmla="*/ 4074459 w 4074459"/>
              <a:gd name="connsiteY3" fmla="*/ 446598 h 454002"/>
              <a:gd name="connsiteX4" fmla="*/ 0 w 4074459"/>
              <a:gd name="connsiteY4" fmla="*/ 454002 h 454002"/>
              <a:gd name="connsiteX0" fmla="*/ 0 w 4097319"/>
              <a:gd name="connsiteY0" fmla="*/ 456671 h 456671"/>
              <a:gd name="connsiteX1" fmla="*/ 287471 w 4097319"/>
              <a:gd name="connsiteY1" fmla="*/ 0 h 456671"/>
              <a:gd name="connsiteX2" fmla="*/ 4094925 w 4097319"/>
              <a:gd name="connsiteY2" fmla="*/ 0 h 456671"/>
              <a:gd name="connsiteX3" fmla="*/ 4097319 w 4097319"/>
              <a:gd name="connsiteY3" fmla="*/ 446598 h 456671"/>
              <a:gd name="connsiteX4" fmla="*/ 0 w 4097319"/>
              <a:gd name="connsiteY4" fmla="*/ 456671 h 456671"/>
              <a:gd name="connsiteX0" fmla="*/ 0 w 4097319"/>
              <a:gd name="connsiteY0" fmla="*/ 461380 h 461380"/>
              <a:gd name="connsiteX1" fmla="*/ 446885 w 4097319"/>
              <a:gd name="connsiteY1" fmla="*/ 0 h 461380"/>
              <a:gd name="connsiteX2" fmla="*/ 4094925 w 4097319"/>
              <a:gd name="connsiteY2" fmla="*/ 4709 h 461380"/>
              <a:gd name="connsiteX3" fmla="*/ 4097319 w 4097319"/>
              <a:gd name="connsiteY3" fmla="*/ 451307 h 461380"/>
              <a:gd name="connsiteX4" fmla="*/ 0 w 4097319"/>
              <a:gd name="connsiteY4" fmla="*/ 461380 h 461380"/>
              <a:gd name="connsiteX0" fmla="*/ 0 w 4097319"/>
              <a:gd name="connsiteY0" fmla="*/ 461380 h 461380"/>
              <a:gd name="connsiteX1" fmla="*/ 562422 w 4097319"/>
              <a:gd name="connsiteY1" fmla="*/ 0 h 461380"/>
              <a:gd name="connsiteX2" fmla="*/ 4094925 w 4097319"/>
              <a:gd name="connsiteY2" fmla="*/ 4709 h 461380"/>
              <a:gd name="connsiteX3" fmla="*/ 4097319 w 4097319"/>
              <a:gd name="connsiteY3" fmla="*/ 451307 h 461380"/>
              <a:gd name="connsiteX4" fmla="*/ 0 w 4097319"/>
              <a:gd name="connsiteY4" fmla="*/ 461380 h 461380"/>
              <a:gd name="connsiteX0" fmla="*/ 0 w 4097319"/>
              <a:gd name="connsiteY0" fmla="*/ 470798 h 470798"/>
              <a:gd name="connsiteX1" fmla="*/ 554169 w 4097319"/>
              <a:gd name="connsiteY1" fmla="*/ 0 h 470798"/>
              <a:gd name="connsiteX2" fmla="*/ 4094925 w 4097319"/>
              <a:gd name="connsiteY2" fmla="*/ 14127 h 470798"/>
              <a:gd name="connsiteX3" fmla="*/ 4097319 w 4097319"/>
              <a:gd name="connsiteY3" fmla="*/ 460725 h 470798"/>
              <a:gd name="connsiteX4" fmla="*/ 0 w 4097319"/>
              <a:gd name="connsiteY4" fmla="*/ 470798 h 470798"/>
              <a:gd name="connsiteX0" fmla="*/ 0 w 4097319"/>
              <a:gd name="connsiteY0" fmla="*/ 456671 h 456671"/>
              <a:gd name="connsiteX1" fmla="*/ 545915 w 4097319"/>
              <a:gd name="connsiteY1" fmla="*/ 9419 h 456671"/>
              <a:gd name="connsiteX2" fmla="*/ 4094925 w 4097319"/>
              <a:gd name="connsiteY2" fmla="*/ 0 h 456671"/>
              <a:gd name="connsiteX3" fmla="*/ 4097319 w 4097319"/>
              <a:gd name="connsiteY3" fmla="*/ 446598 h 456671"/>
              <a:gd name="connsiteX4" fmla="*/ 0 w 4097319"/>
              <a:gd name="connsiteY4" fmla="*/ 456671 h 456671"/>
              <a:gd name="connsiteX0" fmla="*/ 0 w 4097319"/>
              <a:gd name="connsiteY0" fmla="*/ 461484 h 461484"/>
              <a:gd name="connsiteX1" fmla="*/ 558386 w 4097319"/>
              <a:gd name="connsiteY1" fmla="*/ 0 h 461484"/>
              <a:gd name="connsiteX2" fmla="*/ 4094925 w 4097319"/>
              <a:gd name="connsiteY2" fmla="*/ 4813 h 461484"/>
              <a:gd name="connsiteX3" fmla="*/ 4097319 w 4097319"/>
              <a:gd name="connsiteY3" fmla="*/ 451411 h 461484"/>
              <a:gd name="connsiteX4" fmla="*/ 0 w 4097319"/>
              <a:gd name="connsiteY4" fmla="*/ 461484 h 461484"/>
              <a:gd name="connsiteX0" fmla="*/ 0 w 4047750"/>
              <a:gd name="connsiteY0" fmla="*/ 465042 h 465042"/>
              <a:gd name="connsiteX1" fmla="*/ 508817 w 4047750"/>
              <a:gd name="connsiteY1" fmla="*/ 0 h 465042"/>
              <a:gd name="connsiteX2" fmla="*/ 4045356 w 4047750"/>
              <a:gd name="connsiteY2" fmla="*/ 4813 h 465042"/>
              <a:gd name="connsiteX3" fmla="*/ 4047750 w 4047750"/>
              <a:gd name="connsiteY3" fmla="*/ 451411 h 465042"/>
              <a:gd name="connsiteX4" fmla="*/ 0 w 4047750"/>
              <a:gd name="connsiteY4" fmla="*/ 465042 h 465042"/>
              <a:gd name="connsiteX0" fmla="*/ 0 w 3927397"/>
              <a:gd name="connsiteY0" fmla="*/ 465042 h 465042"/>
              <a:gd name="connsiteX1" fmla="*/ 388464 w 3927397"/>
              <a:gd name="connsiteY1" fmla="*/ 0 h 465042"/>
              <a:gd name="connsiteX2" fmla="*/ 3925003 w 3927397"/>
              <a:gd name="connsiteY2" fmla="*/ 4813 h 465042"/>
              <a:gd name="connsiteX3" fmla="*/ 3927397 w 3927397"/>
              <a:gd name="connsiteY3" fmla="*/ 451411 h 465042"/>
              <a:gd name="connsiteX4" fmla="*/ 0 w 3927397"/>
              <a:gd name="connsiteY4" fmla="*/ 465042 h 46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7397" h="465042">
                <a:moveTo>
                  <a:pt x="0" y="465042"/>
                </a:moveTo>
                <a:lnTo>
                  <a:pt x="388464" y="0"/>
                </a:lnTo>
                <a:lnTo>
                  <a:pt x="3925003" y="4813"/>
                </a:lnTo>
                <a:lnTo>
                  <a:pt x="3927397" y="451411"/>
                </a:lnTo>
                <a:lnTo>
                  <a:pt x="0" y="465042"/>
                </a:lnTo>
                <a:close/>
              </a:path>
            </a:pathLst>
          </a:custGeom>
          <a:solidFill>
            <a:srgbClr val="0046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Google Shape;400;p26">
            <a:extLst>
              <a:ext uri="{FF2B5EF4-FFF2-40B4-BE49-F238E27FC236}">
                <a16:creationId xmlns:a16="http://schemas.microsoft.com/office/drawing/2014/main" id="{3AA5C592-00F9-4DD8-8B9F-2C2570FCA8DD}"/>
              </a:ext>
            </a:extLst>
          </p:cNvPr>
          <p:cNvSpPr txBox="1">
            <a:spLocks/>
          </p:cNvSpPr>
          <p:nvPr/>
        </p:nvSpPr>
        <p:spPr>
          <a:xfrm>
            <a:off x="5318764" y="2270526"/>
            <a:ext cx="3844162" cy="613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Маршрут беспилотного трактора</a:t>
            </a:r>
          </a:p>
        </p:txBody>
      </p:sp>
      <p:sp>
        <p:nvSpPr>
          <p:cNvPr id="11" name="Google Shape;259;p22">
            <a:extLst>
              <a:ext uri="{FF2B5EF4-FFF2-40B4-BE49-F238E27FC236}">
                <a16:creationId xmlns:a16="http://schemas.microsoft.com/office/drawing/2014/main" id="{D0EF2DB1-A808-4F43-83C6-A2B420F07D3D}"/>
              </a:ext>
            </a:extLst>
          </p:cNvPr>
          <p:cNvSpPr txBox="1">
            <a:spLocks/>
          </p:cNvSpPr>
          <p:nvPr/>
        </p:nvSpPr>
        <p:spPr>
          <a:xfrm>
            <a:off x="278005" y="1072366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</a:pPr>
            <a:r>
              <a:rPr lang="ru-RU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Создать алгоритм</a:t>
            </a:r>
          </a:p>
          <a:p>
            <a:pPr>
              <a:buClr>
                <a:schemeClr val="dk1"/>
              </a:buClr>
            </a:pPr>
            <a:r>
              <a:rPr lang="ru-RU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построения непрерывного</a:t>
            </a:r>
          </a:p>
          <a:p>
            <a:pPr>
              <a:buClr>
                <a:schemeClr val="dk1"/>
              </a:buClr>
            </a:pPr>
            <a:r>
              <a:rPr lang="ru-RU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маршрута движения</a:t>
            </a:r>
          </a:p>
          <a:p>
            <a:pPr>
              <a:buClr>
                <a:schemeClr val="dk1"/>
              </a:buClr>
            </a:pPr>
            <a:r>
              <a:rPr lang="ru-RU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автономного трактора на поле</a:t>
            </a:r>
          </a:p>
          <a:p>
            <a:pPr>
              <a:buClr>
                <a:schemeClr val="dk1"/>
              </a:buClr>
            </a:pPr>
            <a:r>
              <a:rPr lang="ru-RU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для различных операций. Интегрируемый в текущий сервис </a:t>
            </a:r>
            <a:r>
              <a:rPr lang="en-US" sz="1800" dirty="0">
                <a:solidFill>
                  <a:srgbClr val="171536"/>
                </a:solidFill>
                <a:latin typeface="Roboto Light" panose="020B0604020202020204" charset="0"/>
                <a:ea typeface="Roboto Light" panose="020B0604020202020204" charset="0"/>
              </a:rPr>
              <a:t>Trimble.</a:t>
            </a:r>
            <a:endParaRPr lang="ru-RU" sz="1800" dirty="0"/>
          </a:p>
        </p:txBody>
      </p:sp>
      <p:sp>
        <p:nvSpPr>
          <p:cNvPr id="12" name="Google Shape;458;p27">
            <a:extLst>
              <a:ext uri="{FF2B5EF4-FFF2-40B4-BE49-F238E27FC236}">
                <a16:creationId xmlns:a16="http://schemas.microsoft.com/office/drawing/2014/main" id="{C4DC9FB6-4ACC-4633-827E-3F050ACFB44B}"/>
              </a:ext>
            </a:extLst>
          </p:cNvPr>
          <p:cNvSpPr/>
          <p:nvPr/>
        </p:nvSpPr>
        <p:spPr>
          <a:xfrm>
            <a:off x="-11554" y="16744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38195-475D-4C70-957E-B02021FD0695}"/>
              </a:ext>
            </a:extLst>
          </p:cNvPr>
          <p:cNvSpPr txBox="1"/>
          <p:nvPr/>
        </p:nvSpPr>
        <p:spPr>
          <a:xfrm>
            <a:off x="289559" y="68049"/>
            <a:ext cx="3535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Поставленная задача</a:t>
            </a:r>
          </a:p>
          <a:p>
            <a:endParaRPr lang="ru-RU" dirty="0"/>
          </a:p>
        </p:txBody>
      </p:sp>
      <p:sp>
        <p:nvSpPr>
          <p:cNvPr id="31" name="Google Shape;105;p20">
            <a:extLst>
              <a:ext uri="{FF2B5EF4-FFF2-40B4-BE49-F238E27FC236}">
                <a16:creationId xmlns:a16="http://schemas.microsoft.com/office/drawing/2014/main" id="{3BDF25EF-3100-4B0D-915E-354AF54643EA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2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FE2ABF2-A667-4F44-9891-33ECE896FB61}"/>
              </a:ext>
            </a:extLst>
          </p:cNvPr>
          <p:cNvSpPr/>
          <p:nvPr/>
        </p:nvSpPr>
        <p:spPr>
          <a:xfrm>
            <a:off x="0" y="1811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C7F0F7-C996-4AA4-A8B8-4984B5C12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0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89558" y="68049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Предобработка данных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06E279-8873-4375-A539-EB829A0B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87" y="730311"/>
            <a:ext cx="6942638" cy="3647909"/>
          </a:xfrm>
          <a:prstGeom prst="rect">
            <a:avLst/>
          </a:prstGeom>
          <a:ln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19047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FE2ABF2-A667-4F44-9891-33ECE896FB61}"/>
              </a:ext>
            </a:extLst>
          </p:cNvPr>
          <p:cNvSpPr/>
          <p:nvPr/>
        </p:nvSpPr>
        <p:spPr>
          <a:xfrm>
            <a:off x="0" y="1811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C7F0F7-C996-4AA4-A8B8-4984B5C12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0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89558" y="68049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Презентация концепции 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F68583-9752-4297-9443-5648312E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" y="1127183"/>
            <a:ext cx="3412693" cy="17539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C68C97-A3F8-48B6-B6B5-A24D05F6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54229"/>
            <a:ext cx="3637172" cy="20998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E6093267-8D34-44A3-8DEA-14B9EDC0E0DF}"/>
              </a:ext>
            </a:extLst>
          </p:cNvPr>
          <p:cNvSpPr/>
          <p:nvPr/>
        </p:nvSpPr>
        <p:spPr>
          <a:xfrm>
            <a:off x="3604343" y="1619374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1F55075-81D6-4C4C-B4EE-6EFEEE4E7582}"/>
              </a:ext>
            </a:extLst>
          </p:cNvPr>
          <p:cNvSpPr/>
          <p:nvPr/>
        </p:nvSpPr>
        <p:spPr>
          <a:xfrm>
            <a:off x="289558" y="3835898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0832C524-10CE-4459-93AC-E15572C5FB68}"/>
              </a:ext>
            </a:extLst>
          </p:cNvPr>
          <p:cNvSpPr/>
          <p:nvPr/>
        </p:nvSpPr>
        <p:spPr>
          <a:xfrm>
            <a:off x="8261814" y="1619374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09CED3-4A90-4464-A80E-3F94D176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95" y="3056227"/>
            <a:ext cx="3465068" cy="1900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82A4F6F8-F4E1-4D9D-8472-333BEFF21CDB}"/>
              </a:ext>
            </a:extLst>
          </p:cNvPr>
          <p:cNvSpPr/>
          <p:nvPr/>
        </p:nvSpPr>
        <p:spPr>
          <a:xfrm>
            <a:off x="4853520" y="3744848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02EA3E2-D4F3-454F-B72C-C2FCE37F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10" y="3247465"/>
            <a:ext cx="3414592" cy="17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EFD45-109E-43EB-94D5-A39526343B9B}"/>
              </a:ext>
            </a:extLst>
          </p:cNvPr>
          <p:cNvSpPr txBox="1"/>
          <p:nvPr/>
        </p:nvSpPr>
        <p:spPr>
          <a:xfrm>
            <a:off x="2706946" y="641993"/>
            <a:ext cx="33435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Создание </a:t>
            </a:r>
            <a:r>
              <a:rPr lang="ru-RU" dirty="0" err="1">
                <a:latin typeface="Roboto Light" panose="020B0604020202020204" charset="0"/>
                <a:ea typeface="Roboto Light" panose="020B0604020202020204" charset="0"/>
              </a:rPr>
              <a:t>грида</a:t>
            </a:r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 на карте и его наложение на .</a:t>
            </a:r>
            <a:r>
              <a:rPr lang="ru-RU" dirty="0" err="1">
                <a:latin typeface="Roboto Light" panose="020B0604020202020204" charset="0"/>
                <a:ea typeface="Roboto Light" panose="020B0604020202020204" charset="0"/>
              </a:rPr>
              <a:t>shp</a:t>
            </a:r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 карту поля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4BE56-326E-47C5-9538-9F2D88974FBD}"/>
              </a:ext>
            </a:extLst>
          </p:cNvPr>
          <p:cNvSpPr txBox="1"/>
          <p:nvPr/>
        </p:nvSpPr>
        <p:spPr>
          <a:xfrm>
            <a:off x="289558" y="2982602"/>
            <a:ext cx="2264645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Обрезка </a:t>
            </a:r>
            <a:r>
              <a:rPr lang="ru-RU" dirty="0" err="1">
                <a:latin typeface="Roboto Light" panose="020B0604020202020204" charset="0"/>
                <a:ea typeface="Roboto Light" panose="020B0604020202020204" charset="0"/>
              </a:rPr>
              <a:t>грида</a:t>
            </a:r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 по периметру поля (библиотека </a:t>
            </a:r>
            <a:r>
              <a:rPr lang="ru-RU" dirty="0" err="1">
                <a:latin typeface="Roboto Light" panose="020B0604020202020204" charset="0"/>
                <a:ea typeface="Roboto Light" panose="020B0604020202020204" charset="0"/>
              </a:rPr>
              <a:t>GeoPandas</a:t>
            </a:r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66F64C-F1D6-4FBD-ABE6-0BBD9BA20D30}"/>
              </a:ext>
            </a:extLst>
          </p:cNvPr>
          <p:cNvSpPr txBox="1"/>
          <p:nvPr/>
        </p:nvSpPr>
        <p:spPr>
          <a:xfrm>
            <a:off x="3870037" y="2397826"/>
            <a:ext cx="3061571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000" dirty="0">
                <a:latin typeface="Roboto Light" panose="020B0604020202020204" charset="0"/>
                <a:ea typeface="Roboto Light" panose="020B0604020202020204" charset="0"/>
              </a:rPr>
              <a:t>Проход поля по периметру с расстоянием в половину ширины агрегата до границы. После создание представления об обрезанном гриде внутри периметра, как о графе и обход по нему алгоритмом </a:t>
            </a:r>
            <a:r>
              <a:rPr lang="ru-RU" sz="1000" dirty="0" err="1">
                <a:latin typeface="Roboto Light" panose="020B0604020202020204" charset="0"/>
                <a:ea typeface="Roboto Light" panose="020B0604020202020204" charset="0"/>
              </a:rPr>
              <a:t>Дейкстры</a:t>
            </a:r>
            <a:r>
              <a:rPr lang="ru-RU" sz="1000" dirty="0">
                <a:latin typeface="Roboto Light" panose="020B0604020202020204" charset="0"/>
                <a:ea typeface="Roboto Light" panose="020B0604020202020204" charset="0"/>
              </a:rPr>
              <a:t> от начальной координаты до конечной с условиям обхода всей площади поля</a:t>
            </a:r>
          </a:p>
        </p:txBody>
      </p:sp>
    </p:spTree>
    <p:extLst>
      <p:ext uri="{BB962C8B-B14F-4D97-AF65-F5344CB8AC3E}">
        <p14:creationId xmlns:p14="http://schemas.microsoft.com/office/powerpoint/2010/main" val="51581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FE2ABF2-A667-4F44-9891-33ECE896FB61}"/>
              </a:ext>
            </a:extLst>
          </p:cNvPr>
          <p:cNvSpPr/>
          <p:nvPr/>
        </p:nvSpPr>
        <p:spPr>
          <a:xfrm>
            <a:off x="0" y="1811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C7F0F7-C996-4AA4-A8B8-4984B5C12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0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89558" y="68049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Презентация концепции 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E6093267-8D34-44A3-8DEA-14B9EDC0E0DF}"/>
              </a:ext>
            </a:extLst>
          </p:cNvPr>
          <p:cNvSpPr/>
          <p:nvPr/>
        </p:nvSpPr>
        <p:spPr>
          <a:xfrm>
            <a:off x="3678805" y="1425393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C7BA3F8-9514-4FEA-A0B4-FEE973B0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" y="1013201"/>
            <a:ext cx="3414592" cy="1709225"/>
          </a:xfrm>
          <a:prstGeom prst="rect">
            <a:avLst/>
          </a:prstGeom>
          <a:noFill/>
          <a:ln>
            <a:solidFill>
              <a:srgbClr val="004C1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A22DA0-8DC0-44FC-B102-2271C619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99" y="914202"/>
            <a:ext cx="3705225" cy="2068821"/>
          </a:xfrm>
          <a:prstGeom prst="rect">
            <a:avLst/>
          </a:prstGeom>
          <a:noFill/>
          <a:ln>
            <a:solidFill>
              <a:srgbClr val="004C1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4285AE-FA6B-43CE-A4D2-CB5E9560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05" y="3070628"/>
            <a:ext cx="3705225" cy="2024419"/>
          </a:xfrm>
          <a:prstGeom prst="rect">
            <a:avLst/>
          </a:prstGeom>
          <a:noFill/>
          <a:ln>
            <a:solidFill>
              <a:srgbClr val="004C1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C240A45-01DA-4919-A1A1-78FC2BA0B560}"/>
              </a:ext>
            </a:extLst>
          </p:cNvPr>
          <p:cNvSpPr/>
          <p:nvPr/>
        </p:nvSpPr>
        <p:spPr>
          <a:xfrm>
            <a:off x="8239292" y="1550898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E94736C2-CB3C-44A6-9D99-6F07361FA3E7}"/>
              </a:ext>
            </a:extLst>
          </p:cNvPr>
          <p:cNvSpPr/>
          <p:nvPr/>
        </p:nvSpPr>
        <p:spPr>
          <a:xfrm>
            <a:off x="233599" y="3756217"/>
            <a:ext cx="841098" cy="523220"/>
          </a:xfrm>
          <a:prstGeom prst="rightArrow">
            <a:avLst/>
          </a:prstGeom>
          <a:solidFill>
            <a:srgbClr val="004C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D77A7-EF8E-4F55-8BD0-74124B42FD35}"/>
              </a:ext>
            </a:extLst>
          </p:cNvPr>
          <p:cNvSpPr txBox="1"/>
          <p:nvPr/>
        </p:nvSpPr>
        <p:spPr>
          <a:xfrm>
            <a:off x="2166455" y="547446"/>
            <a:ext cx="4115227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Линейная интерполяция полученной траектории с целью уменьшить количество точек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30D37-4E00-40F8-B9F3-EBCDFEE70C1D}"/>
              </a:ext>
            </a:extLst>
          </p:cNvPr>
          <p:cNvSpPr txBox="1"/>
          <p:nvPr/>
        </p:nvSpPr>
        <p:spPr>
          <a:xfrm>
            <a:off x="176927" y="2861709"/>
            <a:ext cx="753546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Добавление дополнительных точек в острых углах (углом считается угол между двумя ближайшими точками траектории) с целью упрощения поворотов в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268686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218106C-693B-4C52-B778-329E6DD0CE2D}"/>
              </a:ext>
            </a:extLst>
          </p:cNvPr>
          <p:cNvSpPr/>
          <p:nvPr/>
        </p:nvSpPr>
        <p:spPr>
          <a:xfrm>
            <a:off x="0" y="1812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C13091-B7CB-4FA6-BA2D-DDA8F2BB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1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89558" y="68049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Немного </a:t>
            </a:r>
            <a:r>
              <a:rPr lang="en-US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UI</a:t>
            </a:r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)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05044-A9A0-4D15-AE23-CFDAC63EDE57}"/>
              </a:ext>
            </a:extLst>
          </p:cNvPr>
          <p:cNvSpPr txBox="1"/>
          <p:nvPr/>
        </p:nvSpPr>
        <p:spPr>
          <a:xfrm>
            <a:off x="6407523" y="3254194"/>
            <a:ext cx="244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https://agrohack.sdore.me/</a:t>
            </a:r>
            <a:endParaRPr lang="ru-RU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8488A0-0BC5-4226-83BE-2137AC543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29" y="1177074"/>
            <a:ext cx="1928664" cy="190836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CA5E68-2079-471E-9F8E-777C04519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3" y="932156"/>
            <a:ext cx="6139476" cy="26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6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3ED21A-99AF-4F5A-941E-7F1E48653A35}"/>
              </a:ext>
            </a:extLst>
          </p:cNvPr>
          <p:cNvSpPr/>
          <p:nvPr/>
        </p:nvSpPr>
        <p:spPr>
          <a:xfrm>
            <a:off x="0" y="1812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DD92A-6FB9-4AAE-914B-4946B72C2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1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89558" y="68049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Ссылка на </a:t>
            </a:r>
            <a:r>
              <a:rPr lang="en-US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GitHub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8F5F6-BFD5-4496-A5EB-7D2E6BBD00EE}"/>
              </a:ext>
            </a:extLst>
          </p:cNvPr>
          <p:cNvSpPr txBox="1"/>
          <p:nvPr/>
        </p:nvSpPr>
        <p:spPr>
          <a:xfrm>
            <a:off x="72854" y="4148807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https://github.com/InfantemTeam/agrohack-2021</a:t>
            </a:r>
            <a:endParaRPr lang="ru-RU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91B98F-C8E3-409B-A646-E6C4C1956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84" y="1900730"/>
            <a:ext cx="2642112" cy="12019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57EEA6-2464-472B-903F-FE5763764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6"/>
          <a:stretch/>
        </p:blipFill>
        <p:spPr>
          <a:xfrm>
            <a:off x="289558" y="595805"/>
            <a:ext cx="3374766" cy="32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5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3ED21A-99AF-4F5A-941E-7F1E48653A35}"/>
              </a:ext>
            </a:extLst>
          </p:cNvPr>
          <p:cNvSpPr/>
          <p:nvPr/>
        </p:nvSpPr>
        <p:spPr>
          <a:xfrm>
            <a:off x="0" y="1812"/>
            <a:ext cx="1770906" cy="521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2DD92A-6FB9-4AAE-914B-4946B72C2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" r="9500"/>
          <a:stretch/>
        </p:blipFill>
        <p:spPr>
          <a:xfrm>
            <a:off x="1041701" y="1"/>
            <a:ext cx="8113853" cy="5210603"/>
          </a:xfrm>
          <a:prstGeom prst="rect">
            <a:avLst/>
          </a:prstGeom>
        </p:spPr>
      </p:pic>
      <p:sp>
        <p:nvSpPr>
          <p:cNvPr id="5" name="Google Shape;458;p27">
            <a:extLst>
              <a:ext uri="{FF2B5EF4-FFF2-40B4-BE49-F238E27FC236}">
                <a16:creationId xmlns:a16="http://schemas.microsoft.com/office/drawing/2014/main" id="{E74CE1D9-39F5-403B-84BD-F3AE9D4333FF}"/>
              </a:ext>
            </a:extLst>
          </p:cNvPr>
          <p:cNvSpPr/>
          <p:nvPr/>
        </p:nvSpPr>
        <p:spPr>
          <a:xfrm>
            <a:off x="0" y="136963"/>
            <a:ext cx="218052" cy="412798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251A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749C5-853A-40E5-AAC6-54F433399D46}"/>
              </a:ext>
            </a:extLst>
          </p:cNvPr>
          <p:cNvSpPr txBox="1"/>
          <p:nvPr/>
        </p:nvSpPr>
        <p:spPr>
          <a:xfrm>
            <a:off x="218052" y="81752"/>
            <a:ext cx="5989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Реализация</a:t>
            </a:r>
            <a:endParaRPr lang="ru-RU" dirty="0"/>
          </a:p>
        </p:txBody>
      </p:sp>
      <p:sp>
        <p:nvSpPr>
          <p:cNvPr id="7" name="Google Shape;105;p20">
            <a:extLst>
              <a:ext uri="{FF2B5EF4-FFF2-40B4-BE49-F238E27FC236}">
                <a16:creationId xmlns:a16="http://schemas.microsoft.com/office/drawing/2014/main" id="{7B32A009-9F1A-4344-AA0B-FE4184B12313}"/>
              </a:ext>
            </a:extLst>
          </p:cNvPr>
          <p:cNvSpPr txBox="1">
            <a:spLocks/>
          </p:cNvSpPr>
          <p:nvPr/>
        </p:nvSpPr>
        <p:spPr>
          <a:xfrm>
            <a:off x="4179352" y="4517262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InfantemTeam</a:t>
            </a:r>
            <a:endParaRPr lang="ru-RU" sz="18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91B98F-C8E3-409B-A646-E6C4C1956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84" y="1900730"/>
            <a:ext cx="2642112" cy="12019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A5A40-C491-4D87-B640-5AB330F09DF2}"/>
              </a:ext>
            </a:extLst>
          </p:cNvPr>
          <p:cNvSpPr txBox="1"/>
          <p:nvPr/>
        </p:nvSpPr>
        <p:spPr>
          <a:xfrm>
            <a:off x="107576" y="753035"/>
            <a:ext cx="546623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1" dirty="0">
                <a:latin typeface="Roboto Light" panose="020B0604020202020204" charset="0"/>
                <a:ea typeface="Roboto Light" panose="020B0604020202020204" charset="0"/>
              </a:rPr>
              <a:t>Ввиду</a:t>
            </a:r>
            <a:r>
              <a:rPr lang="en-US" sz="1800" b="1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ru-RU" sz="1800" b="1" i="1" dirty="0">
                <a:latin typeface="Roboto Light" panose="020B0604020202020204" charset="0"/>
                <a:ea typeface="Roboto Light" panose="020B0604020202020204" charset="0"/>
              </a:rPr>
              <a:t>недостаточного количества времени команде удалось лишь:</a:t>
            </a:r>
            <a:endParaRPr lang="en-US" sz="1800" b="1" i="1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ru-RU" sz="1800" b="1" i="1" dirty="0"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Придумать рабочую и самую оптимальную концепцию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Написать </a:t>
            </a:r>
            <a:r>
              <a:rPr lang="en-US" sz="2000" dirty="0">
                <a:latin typeface="Roboto Light" panose="020B0604020202020204" charset="0"/>
                <a:ea typeface="Roboto Light" panose="020B0604020202020204" charset="0"/>
              </a:rPr>
              <a:t>UI</a:t>
            </a: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 для презентации готового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Представить идею в виде презентации</a:t>
            </a:r>
            <a:br>
              <a:rPr lang="ru-RU" sz="2000" dirty="0">
                <a:latin typeface="Roboto Light" panose="020B0604020202020204" charset="0"/>
                <a:ea typeface="Roboto Light" panose="020B0604020202020204" charset="0"/>
              </a:rPr>
            </a:b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(без </a:t>
            </a:r>
            <a:r>
              <a:rPr lang="en-US" sz="2000" dirty="0" err="1">
                <a:latin typeface="Roboto Light" panose="020B0604020202020204" charset="0"/>
                <a:ea typeface="Roboto Light" panose="020B0604020202020204" charset="0"/>
              </a:rPr>
              <a:t>mvp</a:t>
            </a:r>
            <a:r>
              <a:rPr lang="en-US" sz="20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ru-RU" sz="2000" dirty="0">
                <a:latin typeface="Roboto Light" panose="020B0604020202020204" charset="0"/>
                <a:ea typeface="Roboto Light" panose="020B0604020202020204" charset="0"/>
              </a:rPr>
              <a:t>и кода алгоритма)</a:t>
            </a:r>
          </a:p>
        </p:txBody>
      </p:sp>
    </p:spTree>
    <p:extLst>
      <p:ext uri="{BB962C8B-B14F-4D97-AF65-F5344CB8AC3E}">
        <p14:creationId xmlns:p14="http://schemas.microsoft.com/office/powerpoint/2010/main" val="412578459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5551</TotalTime>
  <Words>250</Words>
  <Application>Microsoft Office PowerPoint</Application>
  <PresentationFormat>Экран (16:9)</PresentationFormat>
  <Paragraphs>60</Paragraphs>
  <Slides>10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Roboto Black</vt:lpstr>
      <vt:lpstr>Arial</vt:lpstr>
      <vt:lpstr>Roboto Light</vt:lpstr>
      <vt:lpstr>Bree Serif</vt:lpstr>
      <vt:lpstr>Proxima Nova Semibold</vt:lpstr>
      <vt:lpstr>Roboto</vt:lpstr>
      <vt:lpstr>Proxima Nova</vt:lpstr>
      <vt:lpstr>WEB PROPOSAL</vt:lpstr>
      <vt:lpstr>SlidesGo Final Pages</vt:lpstr>
      <vt:lpstr>InfantemTeam</vt:lpstr>
      <vt:lpstr>InfantemTeam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progger</cp:lastModifiedBy>
  <cp:revision>177</cp:revision>
  <dcterms:modified xsi:type="dcterms:W3CDTF">2021-11-21T11:55:15Z</dcterms:modified>
</cp:coreProperties>
</file>